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7" r:id="rId1"/>
  </p:sldMasterIdLst>
  <p:sldIdLst>
    <p:sldId id="256" r:id="rId2"/>
    <p:sldId id="257" r:id="rId3"/>
    <p:sldId id="259" r:id="rId4"/>
    <p:sldId id="266" r:id="rId5"/>
    <p:sldId id="260" r:id="rId6"/>
    <p:sldId id="267" r:id="rId7"/>
    <p:sldId id="263" r:id="rId8"/>
    <p:sldId id="265" r:id="rId9"/>
    <p:sldId id="264" r:id="rId10"/>
    <p:sldId id="262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6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4FF893-4B7B-4D18-85A9-7ED38A1C8BD3}" type="datetimeFigureOut">
              <a:rPr lang="hr-HR" smtClean="0"/>
              <a:t>30.6.2021.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1E3D424-274F-440E-BC73-FD6258127134}" type="slidenum">
              <a:rPr lang="hr-HR" smtClean="0"/>
              <a:t>‹#›</a:t>
            </a:fld>
            <a:endParaRPr lang="hr-H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953079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F893-4B7B-4D18-85A9-7ED38A1C8BD3}" type="datetimeFigureOut">
              <a:rPr lang="hr-HR" smtClean="0"/>
              <a:t>30.6.2021.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D424-274F-440E-BC73-FD62581271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0097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F893-4B7B-4D18-85A9-7ED38A1C8BD3}" type="datetimeFigureOut">
              <a:rPr lang="hr-HR" smtClean="0"/>
              <a:t>30.6.2021.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D424-274F-440E-BC73-FD62581271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580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F893-4B7B-4D18-85A9-7ED38A1C8BD3}" type="datetimeFigureOut">
              <a:rPr lang="hr-HR" smtClean="0"/>
              <a:t>30.6.2021.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D424-274F-440E-BC73-FD62581271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1166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4FF893-4B7B-4D18-85A9-7ED38A1C8BD3}" type="datetimeFigureOut">
              <a:rPr lang="hr-HR" smtClean="0"/>
              <a:t>30.6.2021.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E3D424-274F-440E-BC73-FD6258127134}" type="slidenum">
              <a:rPr lang="hr-HR" smtClean="0"/>
              <a:t>‹#›</a:t>
            </a:fld>
            <a:endParaRPr lang="hr-H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8793191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F893-4B7B-4D18-85A9-7ED38A1C8BD3}" type="datetimeFigureOut">
              <a:rPr lang="hr-HR" smtClean="0"/>
              <a:t>30.6.2021.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D424-274F-440E-BC73-FD62581271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15603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F893-4B7B-4D18-85A9-7ED38A1C8BD3}" type="datetimeFigureOut">
              <a:rPr lang="hr-HR" smtClean="0"/>
              <a:t>30.6.2021.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D424-274F-440E-BC73-FD62581271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1504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F893-4B7B-4D18-85A9-7ED38A1C8BD3}" type="datetimeFigureOut">
              <a:rPr lang="hr-HR" smtClean="0"/>
              <a:t>30.6.2021.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D424-274F-440E-BC73-FD62581271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5390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F893-4B7B-4D18-85A9-7ED38A1C8BD3}" type="datetimeFigureOut">
              <a:rPr lang="hr-HR" smtClean="0"/>
              <a:t>30.6.2021.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D424-274F-440E-BC73-FD62581271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243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4FF893-4B7B-4D18-85A9-7ED38A1C8BD3}" type="datetimeFigureOut">
              <a:rPr lang="hr-HR" smtClean="0"/>
              <a:t>30.6.2021.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E3D424-274F-440E-BC73-FD6258127134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003666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4FF893-4B7B-4D18-85A9-7ED38A1C8BD3}" type="datetimeFigureOut">
              <a:rPr lang="hr-HR" smtClean="0"/>
              <a:t>30.6.2021.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E3D424-274F-440E-BC73-FD6258127134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74728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C24FF893-4B7B-4D18-85A9-7ED38A1C8BD3}" type="datetimeFigureOut">
              <a:rPr lang="hr-HR" smtClean="0"/>
              <a:t>30.6.2021.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B1E3D424-274F-440E-BC73-FD6258127134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51860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4400" dirty="0"/>
              <a:t>Povijest demografskih </a:t>
            </a:r>
            <a:r>
              <a:rPr lang="hr-HR" sz="4400" dirty="0" smtClean="0"/>
              <a:t>promjena u varaždinskoj i međimurskoj županiji</a:t>
            </a:r>
            <a:endParaRPr lang="hr-HR" sz="4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Dr. </a:t>
            </a:r>
            <a:r>
              <a:rPr lang="hr-HR" dirty="0" err="1" smtClean="0"/>
              <a:t>sc</a:t>
            </a:r>
            <a:r>
              <a:rPr lang="hr-HR" dirty="0" smtClean="0"/>
              <a:t>. Robert </a:t>
            </a:r>
            <a:r>
              <a:rPr lang="hr-HR" dirty="0" err="1" smtClean="0"/>
              <a:t>Skenderović</a:t>
            </a:r>
            <a:endParaRPr lang="hr-HR" dirty="0" smtClean="0"/>
          </a:p>
          <a:p>
            <a:r>
              <a:rPr lang="hr-HR" dirty="0" smtClean="0"/>
              <a:t>Hrvatski institut za povijest</a:t>
            </a:r>
          </a:p>
          <a:p>
            <a:r>
              <a:rPr lang="hr-HR" dirty="0" smtClean="0"/>
              <a:t>(Zagreb – Slavonski Brod)</a:t>
            </a:r>
          </a:p>
        </p:txBody>
      </p:sp>
    </p:spTree>
    <p:extLst>
      <p:ext uri="{BB962C8B-B14F-4D97-AF65-F5344CB8AC3E}">
        <p14:creationId xmlns:p14="http://schemas.microsoft.com/office/powerpoint/2010/main" val="224568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Selo je strateški važno!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71600" y="1682496"/>
            <a:ext cx="9601200" cy="4306824"/>
          </a:xfrm>
        </p:spPr>
        <p:txBody>
          <a:bodyPr>
            <a:normAutofit fontScale="85000" lnSpcReduction="20000"/>
          </a:bodyPr>
          <a:lstStyle/>
          <a:p>
            <a:endParaRPr lang="hr-HR" dirty="0" smtClean="0"/>
          </a:p>
          <a:p>
            <a:r>
              <a:rPr lang="hr-HR" sz="2800" dirty="0" smtClean="0"/>
              <a:t>Prvo, strateški je važno da zadržimo mogućnost proizvodnje dovoljne količine hrane za potrebe vlastitog stanovništva.</a:t>
            </a:r>
          </a:p>
          <a:p>
            <a:endParaRPr lang="hr-HR" sz="2800" dirty="0"/>
          </a:p>
          <a:p>
            <a:r>
              <a:rPr lang="hr-HR" sz="2800" dirty="0" smtClean="0"/>
              <a:t>Drugo, ruralni prosto je nesumnjivo bolji za demografsku obnovu od urbanog i zato treba podržavati sve ljude koji žele živjeti u ruralnim sredinama.</a:t>
            </a:r>
          </a:p>
          <a:p>
            <a:endParaRPr lang="hr-HR" sz="2800" dirty="0"/>
          </a:p>
          <a:p>
            <a:pPr marL="0" indent="0">
              <a:buNone/>
            </a:pPr>
            <a:endParaRPr lang="hr-HR" sz="2800" dirty="0"/>
          </a:p>
          <a:p>
            <a:pPr marL="0" indent="0">
              <a:buNone/>
            </a:pPr>
            <a:r>
              <a:rPr lang="hr-HR" sz="2800" dirty="0" smtClean="0"/>
              <a:t>Dakle, treba pomoći ruralnom stanovništvu: infrastruktura, internet, „pametna sela”, podrška za prijavljivanje na potpore, borba za male proizvođače na europskoj razini.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2676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43000" y="472440"/>
            <a:ext cx="9875520" cy="1356360"/>
          </a:xfrm>
        </p:spPr>
        <p:txBody>
          <a:bodyPr/>
          <a:lstStyle/>
          <a:p>
            <a:r>
              <a:rPr lang="hr-HR" b="1" dirty="0" smtClean="0"/>
              <a:t>Globalizacija i tehnološka revolucija ubrzavaju sve društvene procese!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45649" y="1969008"/>
            <a:ext cx="9872871" cy="4038600"/>
          </a:xfrm>
        </p:spPr>
        <p:txBody>
          <a:bodyPr>
            <a:normAutofit/>
          </a:bodyPr>
          <a:lstStyle/>
          <a:p>
            <a:r>
              <a:rPr lang="hr-HR" sz="2800" dirty="0" smtClean="0"/>
              <a:t>Oni </a:t>
            </a:r>
            <a:r>
              <a:rPr lang="hr-HR" sz="2800" dirty="0"/>
              <a:t>procesi koji su nekad trajali desetljećima, pa čak i stoljećima, sada se događaju u svega nekoliko godina</a:t>
            </a:r>
            <a:r>
              <a:rPr lang="hr-HR" sz="2800" dirty="0" smtClean="0"/>
              <a:t>.</a:t>
            </a:r>
          </a:p>
          <a:p>
            <a:r>
              <a:rPr lang="hr-HR" sz="2800" dirty="0" smtClean="0"/>
              <a:t>Svjedoci smo, primjerice, naglog raseljavanja prostora tzv. Zapadnog Balkana. Neke regije koje su </a:t>
            </a:r>
            <a:r>
              <a:rPr lang="hr-HR" sz="2800" u="sng" dirty="0" smtClean="0"/>
              <a:t>prije samo nekoliko godina </a:t>
            </a:r>
            <a:r>
              <a:rPr lang="hr-HR" sz="2800" dirty="0" smtClean="0"/>
              <a:t>imale još dobru demografsku situaciju sada tu prednost naglo gube.</a:t>
            </a:r>
            <a:endParaRPr lang="hr-HR" sz="2800" dirty="0"/>
          </a:p>
          <a:p>
            <a:r>
              <a:rPr lang="hr-HR" sz="2800" dirty="0" smtClean="0"/>
              <a:t>Ubrzana globalizacija otežava bilo kakvo planiranje. Otežava i oblikovanje demografske strategije.</a:t>
            </a:r>
            <a:endParaRPr lang="hr-HR" sz="28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0461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71600" y="461772"/>
            <a:ext cx="9601200" cy="1485900"/>
          </a:xfrm>
        </p:spPr>
        <p:txBody>
          <a:bodyPr>
            <a:normAutofit/>
          </a:bodyPr>
          <a:lstStyle/>
          <a:p>
            <a:r>
              <a:rPr lang="hr-HR" b="1" dirty="0" smtClean="0"/>
              <a:t>Temeljni problemi suvremenih demografskih promjena: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71600" y="1755648"/>
            <a:ext cx="9601200" cy="3581400"/>
          </a:xfrm>
        </p:spPr>
        <p:txBody>
          <a:bodyPr>
            <a:noAutofit/>
          </a:bodyPr>
          <a:lstStyle/>
          <a:p>
            <a:pPr lvl="0"/>
            <a:r>
              <a:rPr lang="hr-HR" sz="2800" dirty="0" smtClean="0"/>
              <a:t>Općenito</a:t>
            </a:r>
            <a:r>
              <a:rPr lang="hr-HR" sz="2800" dirty="0"/>
              <a:t>, demografski rast se zaustavlja u velikoj većini zemalja (</a:t>
            </a:r>
            <a:r>
              <a:rPr lang="hr-HR" sz="2800" dirty="0" err="1"/>
              <a:t>Hans</a:t>
            </a:r>
            <a:r>
              <a:rPr lang="hr-HR" sz="2800" dirty="0"/>
              <a:t> </a:t>
            </a:r>
            <a:r>
              <a:rPr lang="hr-HR" sz="2800" dirty="0" err="1"/>
              <a:t>Rosling</a:t>
            </a:r>
            <a:r>
              <a:rPr lang="hr-HR" sz="2800" dirty="0"/>
              <a:t>). </a:t>
            </a:r>
            <a:r>
              <a:rPr lang="hr-HR" sz="2800" dirty="0" smtClean="0"/>
              <a:t>Pretpostavlja se da će svjetsko stanovništvo rasti do 10 milijardi, a nakon toga slijedi stagnacija ili pad. </a:t>
            </a:r>
            <a:r>
              <a:rPr lang="hr-HR" sz="2800" dirty="0"/>
              <a:t>Uglavnom rastu još neke zemlje Azije i </a:t>
            </a:r>
            <a:r>
              <a:rPr lang="hr-HR" sz="2800" dirty="0" err="1" smtClean="0"/>
              <a:t>podsaharska</a:t>
            </a:r>
            <a:r>
              <a:rPr lang="hr-HR" sz="2800" dirty="0" smtClean="0"/>
              <a:t> </a:t>
            </a:r>
            <a:r>
              <a:rPr lang="hr-HR" sz="2800" dirty="0"/>
              <a:t>Afrika.</a:t>
            </a:r>
          </a:p>
          <a:p>
            <a:pPr lvl="0"/>
            <a:r>
              <a:rPr lang="hr-HR" sz="2800" dirty="0" smtClean="0"/>
              <a:t>Odnos mortaliteta i nataliteta danas je u mnogim zemljama negativan, tj. mortalitet je veći od nataliteta</a:t>
            </a:r>
            <a:r>
              <a:rPr lang="hr-HR" sz="2800" dirty="0"/>
              <a:t>. </a:t>
            </a:r>
            <a:r>
              <a:rPr lang="hr-HR" sz="2800" dirty="0" smtClean="0"/>
              <a:t>To je u velikoj mjeri posljedica urbanizacije i deruralizacije. - </a:t>
            </a:r>
            <a:r>
              <a:rPr lang="hr-HR" sz="2800" b="1" dirty="0" smtClean="0">
                <a:solidFill>
                  <a:schemeClr val="tx1"/>
                </a:solidFill>
              </a:rPr>
              <a:t>Urbanizacija </a:t>
            </a:r>
            <a:r>
              <a:rPr lang="hr-HR" sz="2800" b="1" dirty="0">
                <a:solidFill>
                  <a:schemeClr val="tx1"/>
                </a:solidFill>
              </a:rPr>
              <a:t>i deruralizacija doveli su do smanjenja prirodnog prirasta</a:t>
            </a:r>
            <a:r>
              <a:rPr lang="hr-HR" sz="2800" dirty="0"/>
              <a:t>. </a:t>
            </a:r>
          </a:p>
          <a:p>
            <a:pPr lvl="0"/>
            <a:r>
              <a:rPr lang="hr-HR" sz="2800" b="1" dirty="0">
                <a:solidFill>
                  <a:schemeClr val="tx1"/>
                </a:solidFill>
              </a:rPr>
              <a:t>Urbani život očigledno ne ide u prilog demografskom </a:t>
            </a:r>
            <a:r>
              <a:rPr lang="hr-HR" sz="2800" b="1" dirty="0" smtClean="0">
                <a:solidFill>
                  <a:schemeClr val="tx1"/>
                </a:solidFill>
              </a:rPr>
              <a:t>rastu! </a:t>
            </a:r>
            <a:r>
              <a:rPr lang="hr-HR" sz="2800" b="1" dirty="0">
                <a:solidFill>
                  <a:schemeClr val="tx1"/>
                </a:solidFill>
              </a:rPr>
              <a:t>Nije išao ni prije sto, dvjesto i više godina.</a:t>
            </a:r>
          </a:p>
        </p:txBody>
      </p:sp>
    </p:spTree>
    <p:extLst>
      <p:ext uri="{BB962C8B-B14F-4D97-AF65-F5344CB8AC3E}">
        <p14:creationId xmlns:p14="http://schemas.microsoft.com/office/powerpoint/2010/main" val="263148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Povijest</a:t>
            </a:r>
            <a:endParaRPr lang="hr-HR" b="1" dirty="0"/>
          </a:p>
        </p:txBody>
      </p:sp>
      <p:sp>
        <p:nvSpPr>
          <p:cNvPr id="3" name="TekstniOkvir 2"/>
          <p:cNvSpPr txBox="1"/>
          <p:nvPr/>
        </p:nvSpPr>
        <p:spPr>
          <a:xfrm>
            <a:off x="1453896" y="1682496"/>
            <a:ext cx="69951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Krajem srednjeg vijeka prostor današnje Varaždinske i Međimurske županije se gušće naseljava.</a:t>
            </a:r>
          </a:p>
          <a:p>
            <a:endParaRPr lang="hr-HR" sz="2400" dirty="0" smtClean="0"/>
          </a:p>
          <a:p>
            <a:r>
              <a:rPr lang="hr-HR" sz="2400" i="1" dirty="0" err="1" smtClean="0"/>
              <a:t>Refugium</a:t>
            </a:r>
            <a:r>
              <a:rPr lang="hr-HR" sz="2400" dirty="0" smtClean="0"/>
              <a:t> (utočište) za mnoge izbjeglice koji su bježali pred Osmanlijama.</a:t>
            </a:r>
          </a:p>
          <a:p>
            <a:endParaRPr lang="hr-HR" sz="2400" dirty="0" smtClean="0"/>
          </a:p>
          <a:p>
            <a:r>
              <a:rPr lang="hr-HR" sz="2400" dirty="0" smtClean="0"/>
              <a:t>(Prezime Turčin, naselje Turčin…)</a:t>
            </a:r>
          </a:p>
          <a:p>
            <a:endParaRPr lang="hr-HR" sz="2400" dirty="0"/>
          </a:p>
          <a:p>
            <a:endParaRPr lang="hr-HR" sz="2400" dirty="0" smtClean="0"/>
          </a:p>
        </p:txBody>
      </p:sp>
    </p:spTree>
    <p:extLst>
      <p:ext uri="{BB962C8B-B14F-4D97-AF65-F5344CB8AC3E}">
        <p14:creationId xmlns:p14="http://schemas.microsoft.com/office/powerpoint/2010/main" val="411701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Prije: velik postotak ruralnog stanovništva!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71600" y="1821180"/>
            <a:ext cx="9784080" cy="3986784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sz="2800" dirty="0" smtClean="0"/>
              <a:t>U Hrvatskoj je sve do početka 20. stoljeća ruralno stanovništvo sigurno činilo preko </a:t>
            </a:r>
            <a:r>
              <a:rPr lang="hr-HR" sz="2800" dirty="0"/>
              <a:t>9</a:t>
            </a:r>
            <a:r>
              <a:rPr lang="hr-HR" sz="2800" dirty="0" smtClean="0"/>
              <a:t>0% ukupnog stanovništva.</a:t>
            </a:r>
          </a:p>
          <a:p>
            <a:r>
              <a:rPr lang="hr-HR" sz="2800" dirty="0"/>
              <a:t>Hrvatska je </a:t>
            </a:r>
            <a:r>
              <a:rPr lang="hr-HR" sz="2800" dirty="0" smtClean="0"/>
              <a:t>do početka 20. stoljeća imala velikih </a:t>
            </a:r>
            <a:r>
              <a:rPr lang="hr-HR" sz="2800" dirty="0"/>
              <a:t>problema s urbanizacijom. Ti problemi odražavali su se na slab razvoj gospodarstva, u mnogim aspektima i slab razvoj intelektualne elite</a:t>
            </a:r>
            <a:r>
              <a:rPr lang="hr-HR" sz="2800" dirty="0" smtClean="0"/>
              <a:t>.</a:t>
            </a:r>
          </a:p>
          <a:p>
            <a:pPr marL="0" indent="0">
              <a:buNone/>
            </a:pPr>
            <a:endParaRPr lang="hr-HR" sz="2800" dirty="0" smtClean="0"/>
          </a:p>
          <a:p>
            <a:endParaRPr lang="hr-HR" sz="2800" dirty="0"/>
          </a:p>
          <a:p>
            <a:endParaRPr lang="hr-HR" sz="2800" dirty="0"/>
          </a:p>
          <a:p>
            <a:pPr marL="0" indent="0">
              <a:buNone/>
            </a:pPr>
            <a:endParaRPr lang="hr-HR" sz="2800" dirty="0" smtClean="0"/>
          </a:p>
        </p:txBody>
      </p:sp>
      <p:graphicFrame>
        <p:nvGraphicFramePr>
          <p:cNvPr id="6" name="Tablic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875790"/>
              </p:ext>
            </p:extLst>
          </p:nvPr>
        </p:nvGraphicFramePr>
        <p:xfrm>
          <a:off x="2261107" y="5096256"/>
          <a:ext cx="782218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6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84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93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1857.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1910.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1931.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1991.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2011.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Varaždin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9.699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13.844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13.467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41.846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38.839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Čakovec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2.678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5.913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6.893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15.999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15.185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510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Zaseoci – tipična struktura naselja za područje Hrvatskog zagorja: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hr-HR" dirty="0"/>
          </a:p>
          <a:p>
            <a:endParaRPr lang="hr-HR" sz="2800" dirty="0"/>
          </a:p>
          <a:p>
            <a:r>
              <a:rPr lang="hr-HR" sz="2800" dirty="0" smtClean="0"/>
              <a:t>Zaseoci </a:t>
            </a:r>
            <a:r>
              <a:rPr lang="hr-HR" sz="2800" dirty="0"/>
              <a:t>– 4-5 kuća, najviše 10</a:t>
            </a:r>
          </a:p>
          <a:p>
            <a:endParaRPr lang="hr-HR" sz="2800" dirty="0"/>
          </a:p>
          <a:p>
            <a:r>
              <a:rPr lang="hr-HR" sz="2800" dirty="0" smtClean="0"/>
              <a:t>Takav tip razmještenosti stanovništva naročito prisutan </a:t>
            </a:r>
            <a:r>
              <a:rPr lang="hr-HR" sz="2800" dirty="0"/>
              <a:t>u vinogradarskim krajevima</a:t>
            </a:r>
            <a:r>
              <a:rPr lang="hr-HR" sz="2800" dirty="0" smtClean="0"/>
              <a:t>.</a:t>
            </a:r>
          </a:p>
          <a:p>
            <a:pPr marL="0" indent="0">
              <a:buNone/>
            </a:pPr>
            <a:endParaRPr lang="hr-HR" sz="2800" dirty="0" smtClean="0"/>
          </a:p>
          <a:p>
            <a:r>
              <a:rPr lang="hr-HR" sz="2800" dirty="0"/>
              <a:t>k</a:t>
            </a:r>
            <a:r>
              <a:rPr lang="hr-HR" sz="2800" dirty="0" smtClean="0"/>
              <a:t>metovi „gornjaci”</a:t>
            </a:r>
          </a:p>
          <a:p>
            <a:endParaRPr lang="hr-HR" sz="28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5131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493776"/>
            <a:ext cx="9601200" cy="1485900"/>
          </a:xfrm>
        </p:spPr>
        <p:txBody>
          <a:bodyPr>
            <a:normAutofit fontScale="90000"/>
          </a:bodyPr>
          <a:lstStyle/>
          <a:p>
            <a:r>
              <a:rPr lang="hr-HR" b="1" dirty="0" smtClean="0"/>
              <a:t>Sjeverozapadna Hrvatska – najgušće naseljeno područje ugarskog dijela Austro-Ugarske Monarhije</a:t>
            </a:r>
            <a:endParaRPr lang="hr-HR" b="1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228" y="2340864"/>
            <a:ext cx="2340567" cy="3581400"/>
          </a:xfrm>
        </p:spPr>
      </p:pic>
      <p:sp>
        <p:nvSpPr>
          <p:cNvPr id="5" name="TekstniOkvir 4"/>
          <p:cNvSpPr txBox="1"/>
          <p:nvPr/>
        </p:nvSpPr>
        <p:spPr>
          <a:xfrm>
            <a:off x="1435608" y="2633472"/>
            <a:ext cx="555040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Varaždinska županija bila je najgušće naseljena županija ne samo na prostoru Trojedne Kraljevine, nego svih hrvatskih i ugarskih županija.</a:t>
            </a:r>
          </a:p>
          <a:p>
            <a:r>
              <a:rPr lang="hr-HR" sz="2800" dirty="0" smtClean="0"/>
              <a:t>(</a:t>
            </a:r>
            <a:r>
              <a:rPr lang="hr-HR" sz="2800" dirty="0" err="1" smtClean="0"/>
              <a:t>Elek</a:t>
            </a:r>
            <a:r>
              <a:rPr lang="hr-HR" sz="2800" dirty="0" smtClean="0"/>
              <a:t> </a:t>
            </a:r>
            <a:r>
              <a:rPr lang="hr-HR" sz="2800" dirty="0" err="1" smtClean="0"/>
              <a:t>Fényes</a:t>
            </a:r>
            <a:r>
              <a:rPr lang="hr-HR" sz="2800" dirty="0" smtClean="0"/>
              <a:t>, </a:t>
            </a:r>
            <a:r>
              <a:rPr lang="hr-HR" sz="2800" i="1" dirty="0" err="1" smtClean="0"/>
              <a:t>Statistik</a:t>
            </a:r>
            <a:r>
              <a:rPr lang="hr-HR" sz="2800" i="1" dirty="0" smtClean="0"/>
              <a:t> </a:t>
            </a:r>
            <a:r>
              <a:rPr lang="hr-HR" sz="2800" i="1" dirty="0" err="1" smtClean="0"/>
              <a:t>des</a:t>
            </a:r>
            <a:r>
              <a:rPr lang="hr-HR" sz="2800" i="1" dirty="0" smtClean="0"/>
              <a:t> </a:t>
            </a:r>
            <a:r>
              <a:rPr lang="hr-HR" sz="2800" i="1" dirty="0" err="1" smtClean="0"/>
              <a:t>Königreichs</a:t>
            </a:r>
            <a:r>
              <a:rPr lang="hr-HR" sz="2800" i="1" dirty="0" smtClean="0"/>
              <a:t> </a:t>
            </a:r>
            <a:r>
              <a:rPr lang="hr-HR" sz="2800" i="1" dirty="0" err="1" smtClean="0"/>
              <a:t>Ungarn</a:t>
            </a:r>
            <a:r>
              <a:rPr lang="hr-HR" sz="2800" dirty="0" smtClean="0"/>
              <a:t>, 1843.)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986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71600" y="201168"/>
            <a:ext cx="9601200" cy="1485900"/>
          </a:xfrm>
        </p:spPr>
        <p:txBody>
          <a:bodyPr/>
          <a:lstStyle/>
          <a:p>
            <a:r>
              <a:rPr lang="hr-HR" b="1" dirty="0" smtClean="0"/>
              <a:t>Agrarna prenaseljenost u 19. stoljeću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71600" y="941832"/>
            <a:ext cx="9601200" cy="591616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hr-HR" sz="2800" dirty="0" smtClean="0"/>
          </a:p>
          <a:p>
            <a:pPr marL="0" indent="0">
              <a:buNone/>
            </a:pPr>
            <a:r>
              <a:rPr lang="hr-HR" sz="2800" dirty="0" smtClean="0"/>
              <a:t>- </a:t>
            </a:r>
            <a:r>
              <a:rPr lang="hr-HR" sz="4500" dirty="0" err="1" smtClean="0"/>
              <a:t>Međupopisni</a:t>
            </a:r>
            <a:r>
              <a:rPr lang="hr-HR" sz="4500" dirty="0" smtClean="0"/>
              <a:t> porast Varaždinske županije:</a:t>
            </a:r>
          </a:p>
          <a:p>
            <a:pPr marL="0" indent="0">
              <a:buNone/>
            </a:pPr>
            <a:r>
              <a:rPr lang="hr-HR" sz="2800" dirty="0"/>
              <a:t>	</a:t>
            </a:r>
            <a:endParaRPr lang="hr-HR" sz="2800" dirty="0" smtClean="0"/>
          </a:p>
          <a:p>
            <a:pPr marL="0" indent="0">
              <a:buNone/>
            </a:pPr>
            <a:endParaRPr lang="hr-HR" sz="2800" dirty="0"/>
          </a:p>
          <a:p>
            <a:pPr marL="0" indent="0">
              <a:buNone/>
            </a:pPr>
            <a:endParaRPr lang="hr-HR" sz="2800" dirty="0" smtClean="0"/>
          </a:p>
          <a:p>
            <a:pPr marL="0" indent="0">
              <a:buNone/>
            </a:pPr>
            <a:endParaRPr lang="hr-HR" sz="2800" dirty="0" smtClean="0"/>
          </a:p>
          <a:p>
            <a:pPr marL="0" indent="0">
              <a:buNone/>
            </a:pPr>
            <a:endParaRPr lang="hr-HR" sz="2800" dirty="0" smtClean="0"/>
          </a:p>
          <a:p>
            <a:pPr marL="0" indent="0">
              <a:buNone/>
            </a:pPr>
            <a:endParaRPr lang="hr-HR" sz="2800" dirty="0"/>
          </a:p>
          <a:p>
            <a:pPr marL="0" indent="0">
              <a:buNone/>
            </a:pPr>
            <a:endParaRPr lang="hr-HR" sz="2800" dirty="0" smtClean="0"/>
          </a:p>
          <a:p>
            <a:pPr marL="0" indent="0">
              <a:buNone/>
            </a:pPr>
            <a:endParaRPr lang="hr-HR" sz="2800" dirty="0"/>
          </a:p>
          <a:p>
            <a:pPr marL="0" indent="0">
              <a:buNone/>
            </a:pPr>
            <a:r>
              <a:rPr lang="hr-HR" sz="4000" dirty="0" smtClean="0"/>
              <a:t>- Druga pol. 19. i prva pol. 20. stoljeća: broj stanovnika i životni vijek su se znatno povećavali (životni vijek gotovo udvostručio!). To je stvorilo velik pritisak stanovništva na zemlju.</a:t>
            </a:r>
          </a:p>
          <a:p>
            <a:pPr marL="0" indent="0">
              <a:buNone/>
            </a:pPr>
            <a:r>
              <a:rPr lang="hr-HR" sz="4000" dirty="0" smtClean="0"/>
              <a:t>- Godine 1917. piše Milan </a:t>
            </a:r>
            <a:r>
              <a:rPr lang="hr-HR" sz="4000" dirty="0" err="1" smtClean="0"/>
              <a:t>Kresser</a:t>
            </a:r>
            <a:r>
              <a:rPr lang="hr-HR" sz="4000" dirty="0" smtClean="0"/>
              <a:t> o agrarnoj prenaseljenosti u Hrvatskoj i Slavoniji i zaključuje da ona postoji zbog slabog razvoja industrijske proizvodnje i zaostale poljoprivredne proizvodnje. </a:t>
            </a:r>
            <a:endParaRPr lang="hr-HR" sz="4000" dirty="0"/>
          </a:p>
        </p:txBody>
      </p:sp>
      <p:graphicFrame>
        <p:nvGraphicFramePr>
          <p:cNvPr id="6" name="Tablic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403033"/>
              </p:ext>
            </p:extLst>
          </p:nvPr>
        </p:nvGraphicFramePr>
        <p:xfrm>
          <a:off x="3621024" y="2139696"/>
          <a:ext cx="4782312" cy="1929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1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1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dirty="0" smtClean="0">
                          <a:effectLst/>
                        </a:rPr>
                        <a:t>1880. – 1890. godine</a:t>
                      </a:r>
                      <a:endParaRPr lang="hr-HR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dirty="0" smtClean="0">
                          <a:effectLst/>
                        </a:rPr>
                        <a:t>12.95%</a:t>
                      </a:r>
                      <a:endParaRPr lang="hr-HR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2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dirty="0" smtClean="0">
                          <a:effectLst/>
                        </a:rPr>
                        <a:t>1890. – 1900. godine</a:t>
                      </a:r>
                      <a:endParaRPr lang="hr-HR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dirty="0" smtClean="0">
                          <a:effectLst/>
                        </a:rPr>
                        <a:t>8.43%</a:t>
                      </a:r>
                      <a:endParaRPr lang="hr-HR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dirty="0" smtClean="0">
                          <a:effectLst/>
                        </a:rPr>
                        <a:t>1900. – 1910. godine</a:t>
                      </a:r>
                      <a:endParaRPr lang="hr-HR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dirty="0" smtClean="0">
                          <a:effectLst/>
                        </a:rPr>
                        <a:t>10.12%</a:t>
                      </a:r>
                      <a:endParaRPr lang="hr-HR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612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Raseljavanje tijekom 20. stoljeća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71600" y="1728216"/>
            <a:ext cx="9601200" cy="4663440"/>
          </a:xfrm>
        </p:spPr>
        <p:txBody>
          <a:bodyPr>
            <a:noAutofit/>
          </a:bodyPr>
          <a:lstStyle/>
          <a:p>
            <a:r>
              <a:rPr lang="hr-HR" sz="2800" dirty="0"/>
              <a:t>P</a:t>
            </a:r>
            <a:r>
              <a:rPr lang="hr-HR" sz="2800" dirty="0" smtClean="0"/>
              <a:t>olovicom </a:t>
            </a:r>
            <a:r>
              <a:rPr lang="hr-HR" sz="2800" dirty="0"/>
              <a:t>20. stoljeća </a:t>
            </a:r>
            <a:r>
              <a:rPr lang="hr-HR" sz="2800" dirty="0" smtClean="0"/>
              <a:t>započinje </a:t>
            </a:r>
            <a:r>
              <a:rPr lang="hr-HR" sz="2800" dirty="0"/>
              <a:t>proces depopulacije</a:t>
            </a:r>
            <a:r>
              <a:rPr lang="hr-HR" sz="2800" dirty="0" smtClean="0"/>
              <a:t>.</a:t>
            </a:r>
          </a:p>
          <a:p>
            <a:pPr marL="0" indent="0">
              <a:buNone/>
            </a:pPr>
            <a:endParaRPr lang="hr-HR" sz="2800" dirty="0"/>
          </a:p>
          <a:p>
            <a:pPr marL="0" indent="0">
              <a:buNone/>
            </a:pPr>
            <a:r>
              <a:rPr lang="hr-HR" sz="2800" dirty="0" smtClean="0"/>
              <a:t>Iseljavanje: </a:t>
            </a:r>
            <a:endParaRPr lang="hr-HR" sz="2800" dirty="0"/>
          </a:p>
          <a:p>
            <a:r>
              <a:rPr lang="hr-HR" sz="2800" dirty="0" smtClean="0"/>
              <a:t>masovni </a:t>
            </a:r>
            <a:r>
              <a:rPr lang="hr-HR" sz="2800" dirty="0"/>
              <a:t>odlazak u veće </a:t>
            </a:r>
            <a:r>
              <a:rPr lang="hr-HR" sz="2800" dirty="0" smtClean="0"/>
              <a:t>gradove</a:t>
            </a:r>
            <a:endParaRPr lang="hr-HR" sz="2800" dirty="0"/>
          </a:p>
          <a:p>
            <a:r>
              <a:rPr lang="hr-HR" sz="2800" dirty="0" smtClean="0"/>
              <a:t>Iseljavanje prema istoku:  u virovitički kraj, Slavoniju, </a:t>
            </a:r>
            <a:r>
              <a:rPr lang="hr-HR" sz="2800" dirty="0"/>
              <a:t>kolonizacija u </a:t>
            </a:r>
            <a:r>
              <a:rPr lang="hr-HR" sz="2800" dirty="0" smtClean="0"/>
              <a:t>Baranju nakon </a:t>
            </a:r>
            <a:r>
              <a:rPr lang="hr-HR" sz="2800" dirty="0"/>
              <a:t>1945. </a:t>
            </a:r>
          </a:p>
          <a:p>
            <a:r>
              <a:rPr lang="hr-HR" sz="2800" dirty="0"/>
              <a:t>odlazak u europske zemlje: Slovenija, Austrija, </a:t>
            </a:r>
            <a:r>
              <a:rPr lang="hr-HR" sz="2800" dirty="0" smtClean="0"/>
              <a:t>Njemačka</a:t>
            </a:r>
            <a:endParaRPr lang="hr-HR" sz="2800" dirty="0"/>
          </a:p>
          <a:p>
            <a:r>
              <a:rPr lang="hr-HR" sz="2800" dirty="0" smtClean="0"/>
              <a:t>odlazak </a:t>
            </a:r>
            <a:r>
              <a:rPr lang="hr-HR" sz="2800" dirty="0"/>
              <a:t>u prekooceanske zemlje (Australija</a:t>
            </a:r>
            <a:r>
              <a:rPr lang="hr-HR" sz="2800" dirty="0" smtClean="0"/>
              <a:t>)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44879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Žuto-naranča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TM10001105[[fn=Žetva]]</Template>
  <TotalTime>287</TotalTime>
  <Words>561</Words>
  <Application>Microsoft Office PowerPoint</Application>
  <PresentationFormat>Široki zaslon</PresentationFormat>
  <Paragraphs>87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4" baseType="lpstr">
      <vt:lpstr>Calibri</vt:lpstr>
      <vt:lpstr>Franklin Gothic Book</vt:lpstr>
      <vt:lpstr>Times New Roman</vt:lpstr>
      <vt:lpstr>Crop</vt:lpstr>
      <vt:lpstr>Povijest demografskih promjena u varaždinskoj i međimurskoj županiji</vt:lpstr>
      <vt:lpstr>Globalizacija i tehnološka revolucija ubrzavaju sve društvene procese!</vt:lpstr>
      <vt:lpstr>Temeljni problemi suvremenih demografskih promjena:</vt:lpstr>
      <vt:lpstr>Povijest</vt:lpstr>
      <vt:lpstr>Prije: velik postotak ruralnog stanovništva!</vt:lpstr>
      <vt:lpstr>Zaseoci – tipična struktura naselja za područje Hrvatskog zagorja: </vt:lpstr>
      <vt:lpstr>Sjeverozapadna Hrvatska – najgušće naseljeno područje ugarskog dijela Austro-Ugarske Monarhije</vt:lpstr>
      <vt:lpstr>Agrarna prenaseljenost u 19. stoljeću</vt:lpstr>
      <vt:lpstr>Raseljavanje tijekom 20. stoljeća</vt:lpstr>
      <vt:lpstr>Selo je strateški važno!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Povijest demografskih promjena u varaždinskoj i međimurskoj županiji Hrvatskog zagorja i Međimurja</dc:title>
  <dc:creator>Microsoftov račun</dc:creator>
  <cp:lastModifiedBy>Windows korisnik</cp:lastModifiedBy>
  <cp:revision>30</cp:revision>
  <dcterms:created xsi:type="dcterms:W3CDTF">2021-06-21T08:27:52Z</dcterms:created>
  <dcterms:modified xsi:type="dcterms:W3CDTF">2021-06-30T14:13:11Z</dcterms:modified>
</cp:coreProperties>
</file>